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57" r:id="rId3"/>
    <p:sldId id="287" r:id="rId4"/>
    <p:sldId id="270" r:id="rId5"/>
    <p:sldId id="271" r:id="rId6"/>
    <p:sldId id="272" r:id="rId7"/>
    <p:sldId id="275" r:id="rId8"/>
    <p:sldId id="274" r:id="rId9"/>
    <p:sldId id="276" r:id="rId10"/>
    <p:sldId id="273" r:id="rId11"/>
    <p:sldId id="290" r:id="rId12"/>
    <p:sldId id="277" r:id="rId13"/>
    <p:sldId id="278" r:id="rId14"/>
    <p:sldId id="291" r:id="rId15"/>
    <p:sldId id="292" r:id="rId16"/>
    <p:sldId id="286" r:id="rId17"/>
    <p:sldId id="288" r:id="rId18"/>
    <p:sldId id="289" r:id="rId19"/>
    <p:sldId id="281" r:id="rId20"/>
    <p:sldId id="282" r:id="rId21"/>
    <p:sldId id="283" r:id="rId22"/>
    <p:sldId id="279" r:id="rId23"/>
    <p:sldId id="2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22738-7C06-4B8B-B2DA-E6D7293D07E2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B79E0-6203-4EC1-BB95-950C2D754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86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B79E0-6203-4EC1-BB95-950C2D754B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611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4FC23-600E-46AA-91B4-356826689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30C0D1-B62D-4BB5-949F-825E69784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92910-A477-480B-A625-9537E379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5A2DE-AA58-4FE3-AD6D-1FB4214A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BE6D7-D1D1-44DD-911A-382ED3AE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78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13756-13FF-4DB0-94DC-618777B1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8EB22A-DFFD-4ED2-9225-2B6BA8289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AE210C-61F0-4506-8175-D488FFFC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91E1F-1B1A-4BB4-9859-507DFDC9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F23522-D97A-4B0A-AEC8-C60CDA63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E6D7C7-90D5-4079-8077-A29E5CC32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75FCB-0F6A-4C23-A3C1-0FCC32270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A0AF3-B7D7-4AC2-9440-86C19187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D7301C-F7B5-442D-B806-E64E7CE7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21FB5C-C97C-4CE5-A545-71CA412E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8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D016D-5B7C-42D0-A863-78843C46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D9A250-167E-4861-8F2F-8DA27262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893F8B-6617-417A-9811-B9D98F14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2B0FF9-53A9-44A9-94A9-B8AFDB88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7DF65-B6D3-4F43-AE3F-E607E7A3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67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A8640-6385-497E-A92C-3F203527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4377-E35D-4FB6-94BB-1E21EA419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46653-8839-4722-867D-EC91B1E7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3336E-0DEF-4882-9D72-18F58102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BC12AA-9D32-42CD-9ADE-DC435599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26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EFB54-332A-4683-86A5-6A544154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DA323-A517-4527-AA2C-C996808C2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8171D0-EC20-4C42-9A78-E6A434136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55D3F9-B1C2-415E-BEDE-DB3BA96C8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C30EF5-730C-4976-8BDC-DB52DFB0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4123E9-44D9-426A-BE43-770C4A4A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9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0384-67CD-4636-B577-A7E3753E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B5E94B-1667-4267-81DF-5E780ED33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492F92-274E-434F-A4F6-C9A655075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5CE685-91D5-411E-A433-0AC5D2CB6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7A6DBE-A747-4512-A1C6-4B5FF390B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E7CBB-C00A-4543-8468-02D63184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077C5A-DE0F-450A-B91A-0E63F537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3057A3-CE0C-4829-A6F9-D3BF0061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7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497E7-60D5-4CDE-8095-F868BFD1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F12585-B2AF-4E4F-91DF-005282D34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5D62E3-43E4-47C6-AAE3-BFFFD56E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08F47E-8964-4FBB-817F-C46A5EA9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11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2B2DA2-EA27-4BA1-84B5-377EB4CC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F5966F-A2E0-413F-B209-6DD90B2DA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A2ACE7-2922-42F9-A3B2-A3F4FEBF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80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226EA-5646-4453-B4A4-48B19EEC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BC58C-0126-4C72-A578-53DBE347E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8CF86F-2948-4210-A555-13491B64C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097403-B96B-47C9-B27A-3B565BED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553C27-071C-499B-9B91-245CABDE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40184C-D4E5-4A6C-9ABC-21B141D7D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8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B5388-6863-46F4-B729-B63A8992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94A860-1671-4D9D-BCFB-20910C9D7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DBDED0-A3B5-4652-A390-523A27EA5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97A90F-C916-4C02-A9B1-D258B25EE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983FE2-17D4-47E7-9296-1DFDB51B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26C865-E47A-4D4D-97DA-84B9551C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2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E93320-D011-43F4-99DC-D1B598C4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9707F0-A213-4BD7-8710-EEAE0BCA5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78CD0-6E02-4990-AB4F-B4105B61C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31020-CFF6-4E0E-990F-71D3747AC73B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4BA64A-5AF9-4128-9B5F-1955C4D38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E17569-135F-40D6-B083-C329722BD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0DD13-EDEA-4DDD-8E74-C5E7992D1E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05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946" y="16696"/>
            <a:ext cx="12184054" cy="685800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18711" y="0"/>
            <a:ext cx="6456384" cy="3174392"/>
            <a:chOff x="-118711" y="0"/>
            <a:chExt cx="6456384" cy="3174392"/>
          </a:xfrm>
        </p:grpSpPr>
        <p:sp>
          <p:nvSpPr>
            <p:cNvPr id="4" name="직각 삼각형 3"/>
            <p:cNvSpPr/>
            <p:nvPr/>
          </p:nvSpPr>
          <p:spPr>
            <a:xfrm rot="10800000" flipH="1">
              <a:off x="0" y="0"/>
              <a:ext cx="6096000" cy="29972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-118711" y="0"/>
              <a:ext cx="6456384" cy="3174392"/>
            </a:xfrm>
            <a:prstGeom prst="line">
              <a:avLst/>
            </a:prstGeom>
            <a:ln w="28575">
              <a:solidFill>
                <a:srgbClr val="F2F2F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 flipH="1" flipV="1">
            <a:off x="5846381" y="3683608"/>
            <a:ext cx="6456384" cy="3174392"/>
            <a:chOff x="-118711" y="0"/>
            <a:chExt cx="6456384" cy="3174392"/>
          </a:xfrm>
        </p:grpSpPr>
        <p:sp>
          <p:nvSpPr>
            <p:cNvPr id="13" name="직각 삼각형 12"/>
            <p:cNvSpPr/>
            <p:nvPr/>
          </p:nvSpPr>
          <p:spPr>
            <a:xfrm rot="10800000" flipH="1">
              <a:off x="0" y="0"/>
              <a:ext cx="6096000" cy="29972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 flipV="1">
              <a:off x="-118711" y="0"/>
              <a:ext cx="6456384" cy="3174392"/>
            </a:xfrm>
            <a:prstGeom prst="line">
              <a:avLst/>
            </a:prstGeom>
            <a:ln w="28575">
              <a:solidFill>
                <a:srgbClr val="F2F2F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662354" y="2167077"/>
            <a:ext cx="485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머신러닝</a:t>
            </a:r>
            <a:endParaRPr lang="ko-KR" altLang="en-US" sz="6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51975" y="4514605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조 고지형 </a:t>
            </a:r>
            <a:r>
              <a:rPr lang="ko-KR" altLang="en-US" sz="2800" dirty="0" err="1">
                <a:solidFill>
                  <a:schemeClr val="bg1">
                    <a:lumMod val="8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안형률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2800" dirty="0" err="1">
                <a:solidFill>
                  <a:schemeClr val="bg1">
                    <a:lumMod val="8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윤준하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정수빈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44C13-E18A-40A7-85D4-F04EAAB91494}"/>
              </a:ext>
            </a:extLst>
          </p:cNvPr>
          <p:cNvSpPr txBox="1"/>
          <p:nvPr/>
        </p:nvSpPr>
        <p:spPr>
          <a:xfrm>
            <a:off x="-243840" y="3191088"/>
            <a:ext cx="12842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</a:rPr>
              <a:t>Project: Play the perceptron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67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4"/>
    </mc:Choice>
    <mc:Fallback xmlns="">
      <p:transition spd="slow" advTm="12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file.c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2D736C-4750-4291-9E2F-0F228FBAA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56" y="205406"/>
            <a:ext cx="9126087" cy="46665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311F59-60F1-4B70-88B2-43A42DAB7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5" b="19821"/>
          <a:stretch/>
        </p:blipFill>
        <p:spPr>
          <a:xfrm>
            <a:off x="2297614" y="4789609"/>
            <a:ext cx="9494322" cy="18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0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file.c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9FE2DB-831F-4CC4-8F45-41014C30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19" y="1275530"/>
            <a:ext cx="7053961" cy="430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27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lattice.c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519EEE-202C-4278-8E85-54B7EF1A0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33" b="4494"/>
          <a:stretch/>
        </p:blipFill>
        <p:spPr>
          <a:xfrm>
            <a:off x="1455363" y="1079446"/>
            <a:ext cx="4857250" cy="4555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7F20C8-E212-4F26-B0D9-4820D3149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6" r="53487" b="8631"/>
          <a:stretch/>
        </p:blipFill>
        <p:spPr>
          <a:xfrm>
            <a:off x="6172467" y="1020413"/>
            <a:ext cx="5447011" cy="455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8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lattice.c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1401E1-5815-40DA-8F3A-223317E6A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9" r="20881"/>
          <a:stretch/>
        </p:blipFill>
        <p:spPr>
          <a:xfrm>
            <a:off x="1535233" y="1358711"/>
            <a:ext cx="9646200" cy="421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6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lattice.c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946429-A64A-4F44-9D8F-8A837ACD2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33"/>
          <a:stretch/>
        </p:blipFill>
        <p:spPr>
          <a:xfrm>
            <a:off x="3239974" y="852754"/>
            <a:ext cx="5323840" cy="4297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75C537-B2D5-4B9B-A05F-BBB016F11B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92" r="86833" b="3775"/>
          <a:stretch/>
        </p:blipFill>
        <p:spPr>
          <a:xfrm>
            <a:off x="3239974" y="5210909"/>
            <a:ext cx="1605280" cy="3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4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MLGraph.py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576030-A9CF-4388-8AE1-BD786E0A662D}"/>
              </a:ext>
            </a:extLst>
          </p:cNvPr>
          <p:cNvSpPr txBox="1"/>
          <p:nvPr/>
        </p:nvSpPr>
        <p:spPr>
          <a:xfrm>
            <a:off x="3676122" y="193040"/>
            <a:ext cx="732536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sys</a:t>
            </a:r>
          </a:p>
          <a:p>
            <a:endParaRPr lang="en-US" altLang="ko-KR" dirty="0"/>
          </a:p>
          <a:p>
            <a:r>
              <a:rPr lang="en-US" altLang="ko-KR" dirty="0" err="1"/>
              <a:t>MyFile</a:t>
            </a:r>
            <a:r>
              <a:rPr lang="en-US" altLang="ko-KR" dirty="0"/>
              <a:t> = open('line_data.txt', 'r', encoding = 'utf-8')</a:t>
            </a:r>
          </a:p>
          <a:p>
            <a:r>
              <a:rPr lang="en-US" altLang="ko-KR" dirty="0"/>
              <a:t>data = </a:t>
            </a:r>
            <a:r>
              <a:rPr lang="en-US" altLang="ko-KR" dirty="0" err="1"/>
              <a:t>MyFile.readline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#while True:</a:t>
            </a:r>
          </a:p>
          <a:p>
            <a:r>
              <a:rPr lang="en-US" altLang="ko-KR" dirty="0" err="1"/>
              <a:t>m_line</a:t>
            </a:r>
            <a:r>
              <a:rPr lang="en-US" altLang="ko-KR" dirty="0"/>
              <a:t> = </a:t>
            </a:r>
            <a:r>
              <a:rPr lang="en-US" altLang="ko-KR" dirty="0" err="1"/>
              <a:t>MyFile.readline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n_line</a:t>
            </a:r>
            <a:r>
              <a:rPr lang="en-US" altLang="ko-KR" dirty="0"/>
              <a:t> = </a:t>
            </a:r>
            <a:r>
              <a:rPr lang="en-US" altLang="ko-KR" dirty="0" err="1"/>
              <a:t>MyFile.readline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m =float(</a:t>
            </a:r>
            <a:r>
              <a:rPr lang="en-US" altLang="ko-KR" dirty="0" err="1"/>
              <a:t>m_line.rstrip</a:t>
            </a:r>
            <a:r>
              <a:rPr lang="en-US" altLang="ko-KR" dirty="0"/>
              <a:t>('\n'))</a:t>
            </a:r>
          </a:p>
          <a:p>
            <a:r>
              <a:rPr lang="en-US" altLang="ko-KR" dirty="0"/>
              <a:t>n =float(</a:t>
            </a:r>
            <a:r>
              <a:rPr lang="en-US" altLang="ko-KR" dirty="0" err="1"/>
              <a:t>n_line.rstrip</a:t>
            </a:r>
            <a:r>
              <a:rPr lang="en-US" altLang="ko-KR" dirty="0"/>
              <a:t>('\n'))</a:t>
            </a:r>
          </a:p>
          <a:p>
            <a:endParaRPr lang="en-US" altLang="ko-KR" dirty="0"/>
          </a:p>
          <a:p>
            <a:r>
              <a:rPr lang="en-US" altLang="ko-KR" dirty="0"/>
              <a:t>x1 = </a:t>
            </a:r>
            <a:r>
              <a:rPr lang="en-US" altLang="ko-KR" dirty="0" err="1"/>
              <a:t>np.arange</a:t>
            </a:r>
            <a:r>
              <a:rPr lang="en-US" altLang="ko-KR" dirty="0"/>
              <a:t>(-1, 1.1, 0.1)</a:t>
            </a:r>
          </a:p>
          <a:p>
            <a:r>
              <a:rPr lang="en-US" altLang="ko-KR" dirty="0"/>
              <a:t>x2 = (m*x1+n)</a:t>
            </a:r>
          </a:p>
          <a:p>
            <a:endParaRPr lang="en-US" altLang="ko-KR" dirty="0"/>
          </a:p>
          <a:p>
            <a:r>
              <a:rPr lang="en-US" altLang="ko-KR" dirty="0" err="1"/>
              <a:t>plt.plot</a:t>
            </a:r>
            <a:r>
              <a:rPr lang="en-US" altLang="ko-KR" dirty="0"/>
              <a:t>(x1, x2)</a:t>
            </a:r>
          </a:p>
          <a:p>
            <a:r>
              <a:rPr lang="en-US" altLang="ko-KR" dirty="0" err="1"/>
              <a:t>plt.grid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plt.xlabel</a:t>
            </a:r>
            <a:r>
              <a:rPr lang="en-US" altLang="ko-KR" dirty="0"/>
              <a:t>('x1')</a:t>
            </a:r>
          </a:p>
          <a:p>
            <a:r>
              <a:rPr lang="en-US" altLang="ko-KR" dirty="0" err="1"/>
              <a:t>plt.ylabel</a:t>
            </a:r>
            <a:r>
              <a:rPr lang="en-US" altLang="ko-KR" dirty="0"/>
              <a:t>('x2')</a:t>
            </a:r>
          </a:p>
          <a:p>
            <a:r>
              <a:rPr lang="en-US" altLang="ko-KR" dirty="0"/>
              <a:t>title = 'x2 = '+str(m)+' x1+'+str(n)</a:t>
            </a:r>
          </a:p>
          <a:p>
            <a:r>
              <a:rPr lang="en-US" altLang="ko-KR" dirty="0" err="1"/>
              <a:t>plt.title</a:t>
            </a:r>
            <a:r>
              <a:rPr lang="en-US" altLang="ko-KR" dirty="0"/>
              <a:t>(title)</a:t>
            </a:r>
          </a:p>
          <a:p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10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수행 동영상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03</a:t>
            </a:r>
          </a:p>
          <a:p>
            <a:endParaRPr lang="ko-KR" altLang="en-US" dirty="0"/>
          </a:p>
        </p:txBody>
      </p:sp>
      <p:pic>
        <p:nvPicPr>
          <p:cNvPr id="2" name="KakaoTalk_20200913_184126976">
            <a:hlinkClick r:id="" action="ppaction://media"/>
            <a:extLst>
              <a:ext uri="{FF2B5EF4-FFF2-40B4-BE49-F238E27FC236}">
                <a16:creationId xmlns:a16="http://schemas.microsoft.com/office/drawing/2014/main" id="{57AD643B-B9FB-4798-9FAE-0A72C1899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4849" y="713590"/>
            <a:ext cx="9949175" cy="55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0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수행 동영상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03</a:t>
            </a:r>
          </a:p>
          <a:p>
            <a:endParaRPr lang="ko-KR" altLang="en-US" dirty="0"/>
          </a:p>
        </p:txBody>
      </p:sp>
      <p:pic>
        <p:nvPicPr>
          <p:cNvPr id="2" name="파이썬1">
            <a:hlinkClick r:id="" action="ppaction://media"/>
            <a:extLst>
              <a:ext uri="{FF2B5EF4-FFF2-40B4-BE49-F238E27FC236}">
                <a16:creationId xmlns:a16="http://schemas.microsoft.com/office/drawing/2014/main" id="{CD17E7E0-D4D7-45D8-9025-63E80388AF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7962" y="849087"/>
            <a:ext cx="10014209" cy="56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수행 동영상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03</a:t>
            </a:r>
          </a:p>
          <a:p>
            <a:endParaRPr lang="ko-KR" altLang="en-US" dirty="0"/>
          </a:p>
        </p:txBody>
      </p:sp>
      <p:pic>
        <p:nvPicPr>
          <p:cNvPr id="2" name="파이썬2">
            <a:hlinkClick r:id="" action="ppaction://media"/>
            <a:extLst>
              <a:ext uri="{FF2B5EF4-FFF2-40B4-BE49-F238E27FC236}">
                <a16:creationId xmlns:a16="http://schemas.microsoft.com/office/drawing/2014/main" id="{F73830C4-9251-4866-B5B2-C5F9987AED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986" y="1483360"/>
            <a:ext cx="9049173" cy="5090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C6D615-8D58-47CF-A4D8-447B49F40729}"/>
              </a:ext>
            </a:extLst>
          </p:cNvPr>
          <p:cNvSpPr txBox="1"/>
          <p:nvPr/>
        </p:nvSpPr>
        <p:spPr>
          <a:xfrm>
            <a:off x="4064000" y="558800"/>
            <a:ext cx="602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임의로 </a:t>
            </a:r>
            <a:r>
              <a:rPr lang="en-US" altLang="ko-KR" dirty="0"/>
              <a:t>data</a:t>
            </a:r>
            <a:r>
              <a:rPr lang="ko-KR" altLang="en-US" dirty="0"/>
              <a:t>가 바뀌었을 때 보여주기 위해</a:t>
            </a:r>
            <a:endParaRPr lang="en-US" altLang="ko-KR" dirty="0"/>
          </a:p>
          <a:p>
            <a:r>
              <a:rPr lang="ko-KR" altLang="en-US" dirty="0"/>
              <a:t>함수를 새로 돌려서 </a:t>
            </a:r>
            <a:r>
              <a:rPr lang="en-US" altLang="ko-KR" dirty="0"/>
              <a:t>line_data.txt</a:t>
            </a:r>
            <a:r>
              <a:rPr lang="ko-KR" altLang="en-US" dirty="0"/>
              <a:t>가 바뀌었음</a:t>
            </a:r>
          </a:p>
        </p:txBody>
      </p:sp>
    </p:spTree>
    <p:extLst>
      <p:ext uri="{BB962C8B-B14F-4D97-AF65-F5344CB8AC3E}">
        <p14:creationId xmlns:p14="http://schemas.microsoft.com/office/powerpoint/2010/main" val="345118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조원 후기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04</a:t>
            </a:r>
          </a:p>
          <a:p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BE21BB4-96FF-4A81-95C1-9E7F60D22889}"/>
              </a:ext>
            </a:extLst>
          </p:cNvPr>
          <p:cNvSpPr/>
          <p:nvPr/>
        </p:nvSpPr>
        <p:spPr>
          <a:xfrm>
            <a:off x="2255334" y="1433615"/>
            <a:ext cx="2210104" cy="2210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CA8326-C74B-421C-866B-BC3A9B7C8360}"/>
              </a:ext>
            </a:extLst>
          </p:cNvPr>
          <p:cNvCxnSpPr>
            <a:stCxn id="9" idx="4"/>
          </p:cNvCxnSpPr>
          <p:nvPr/>
        </p:nvCxnSpPr>
        <p:spPr>
          <a:xfrm flipH="1" flipV="1">
            <a:off x="3329844" y="3643719"/>
            <a:ext cx="1" cy="1127125"/>
          </a:xfrm>
          <a:prstGeom prst="line">
            <a:avLst/>
          </a:prstGeom>
          <a:ln w="3175">
            <a:solidFill>
              <a:schemeClr val="tx1"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0D8188F-8F58-408B-8321-C5168D13EC89}"/>
              </a:ext>
            </a:extLst>
          </p:cNvPr>
          <p:cNvSpPr/>
          <p:nvPr/>
        </p:nvSpPr>
        <p:spPr>
          <a:xfrm>
            <a:off x="3217132" y="4545419"/>
            <a:ext cx="225425" cy="2254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11D82-1606-41D7-ABBE-7171E3F9CC35}"/>
              </a:ext>
            </a:extLst>
          </p:cNvPr>
          <p:cNvSpPr txBox="1"/>
          <p:nvPr/>
        </p:nvSpPr>
        <p:spPr>
          <a:xfrm>
            <a:off x="904143" y="4999322"/>
            <a:ext cx="485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고지형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977298-7993-4D1B-998C-549AD0C12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r="68435" b="50022"/>
          <a:stretch/>
        </p:blipFill>
        <p:spPr>
          <a:xfrm>
            <a:off x="2674872" y="1980703"/>
            <a:ext cx="1250543" cy="1035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66DC78-0F7C-4956-9E18-62C7231C47CF}"/>
              </a:ext>
            </a:extLst>
          </p:cNvPr>
          <p:cNvSpPr txBox="1"/>
          <p:nvPr/>
        </p:nvSpPr>
        <p:spPr>
          <a:xfrm>
            <a:off x="5109661" y="1060556"/>
            <a:ext cx="6065515" cy="50247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 err="1"/>
              <a:t>머신러닝</a:t>
            </a:r>
            <a:r>
              <a:rPr lang="ko-KR" altLang="en-US" dirty="0"/>
              <a:t> 과제를 하면서 논리적 오류보다 구현에 어려움을 느껴 구현을 위한 알고리즘과 프로그래밍 스킬을 더 개발해야 함을 느꼈다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C</a:t>
            </a:r>
            <a:r>
              <a:rPr lang="ko-KR" altLang="en-US" dirty="0"/>
              <a:t>를 제외한 다양한 외부 툴 및 언어 </a:t>
            </a:r>
            <a:r>
              <a:rPr lang="en-US" altLang="ko-KR" dirty="0"/>
              <a:t>(</a:t>
            </a:r>
            <a:r>
              <a:rPr lang="en-US" altLang="ko-KR" dirty="0" err="1"/>
              <a:t>Matlab</a:t>
            </a:r>
            <a:r>
              <a:rPr lang="en-US" altLang="ko-KR" dirty="0"/>
              <a:t>, Python, 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를 함께 이용한다면 생산성을 더 늘릴 수 있을 것 같다는 생각이 들어 기타 유용한 언어나 툴에 대한 공부가 필요함을 </a:t>
            </a:r>
            <a:r>
              <a:rPr lang="ko-KR" altLang="en-US" dirty="0" err="1"/>
              <a:t>깨달았다</a:t>
            </a:r>
            <a:r>
              <a:rPr lang="en-US" altLang="ko-KR" dirty="0"/>
              <a:t>. </a:t>
            </a:r>
            <a:r>
              <a:rPr lang="ko-KR" altLang="en-US" dirty="0"/>
              <a:t>다만 익숙하지 않은 언어에 대해 공부할 시간이 부족하다 보니 해당 언어에 대해 능통한 사람이 함께 개발에 참여한다면 좋겠다는 생각이 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60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0" y="0"/>
            <a:ext cx="6096000" cy="29972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079500" y="292268"/>
            <a:ext cx="485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INDEX</a:t>
            </a:r>
            <a:endParaRPr lang="ko-KR" altLang="en-US" sz="60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1393976" y="1531336"/>
            <a:ext cx="1313823" cy="1758133"/>
          </a:xfrm>
          <a:prstGeom prst="line">
            <a:avLst/>
          </a:prstGeom>
          <a:ln w="3175">
            <a:solidFill>
              <a:schemeClr val="tx1"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2707799" y="3265218"/>
            <a:ext cx="225425" cy="2254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cxnSpLocks/>
            <a:endCxn id="5" idx="6"/>
          </p:cNvCxnSpPr>
          <p:nvPr/>
        </p:nvCxnSpPr>
        <p:spPr>
          <a:xfrm flipH="1">
            <a:off x="2933224" y="3377931"/>
            <a:ext cx="2080245" cy="0"/>
          </a:xfrm>
          <a:prstGeom prst="line">
            <a:avLst/>
          </a:prstGeom>
          <a:ln w="3175">
            <a:solidFill>
              <a:schemeClr val="tx1"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5025268" y="3265217"/>
            <a:ext cx="225425" cy="2254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38242" y="3568532"/>
            <a:ext cx="769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2653" y="3579687"/>
            <a:ext cx="769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</p:txBody>
      </p:sp>
      <p:sp>
        <p:nvSpPr>
          <p:cNvPr id="22" name="타원 21"/>
          <p:cNvSpPr/>
          <p:nvPr/>
        </p:nvSpPr>
        <p:spPr>
          <a:xfrm>
            <a:off x="7342737" y="3298231"/>
            <a:ext cx="225425" cy="2254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058150" y="3603056"/>
            <a:ext cx="769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87142" y="4276418"/>
            <a:ext cx="2869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플로우차트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84223" y="4286794"/>
            <a:ext cx="194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수행동영상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463601" y="4256452"/>
            <a:ext cx="26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조원 후기</a:t>
            </a:r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-118711" y="0"/>
            <a:ext cx="6456384" cy="3174392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2C4B77-A63E-482A-8F1E-2BF93A2A53AA}"/>
              </a:ext>
            </a:extLst>
          </p:cNvPr>
          <p:cNvCxnSpPr>
            <a:cxnSpLocks/>
          </p:cNvCxnSpPr>
          <p:nvPr/>
        </p:nvCxnSpPr>
        <p:spPr>
          <a:xfrm flipH="1">
            <a:off x="5252662" y="3377929"/>
            <a:ext cx="2080245" cy="0"/>
          </a:xfrm>
          <a:prstGeom prst="line">
            <a:avLst/>
          </a:prstGeom>
          <a:ln w="3175">
            <a:solidFill>
              <a:schemeClr val="tx1"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B94D8C48-359B-453A-86F9-EA027078EDE3}"/>
              </a:ext>
            </a:extLst>
          </p:cNvPr>
          <p:cNvSpPr/>
          <p:nvPr/>
        </p:nvSpPr>
        <p:spPr>
          <a:xfrm>
            <a:off x="9683250" y="3298232"/>
            <a:ext cx="225425" cy="2254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52B26-BA0D-44FA-8F26-941E8E9A5D5B}"/>
              </a:ext>
            </a:extLst>
          </p:cNvPr>
          <p:cNvSpPr txBox="1"/>
          <p:nvPr/>
        </p:nvSpPr>
        <p:spPr>
          <a:xfrm>
            <a:off x="9411422" y="3603056"/>
            <a:ext cx="769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04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DF87BDD-7E56-4621-9730-418D63F2DA3E}"/>
              </a:ext>
            </a:extLst>
          </p:cNvPr>
          <p:cNvCxnSpPr>
            <a:cxnSpLocks/>
          </p:cNvCxnSpPr>
          <p:nvPr/>
        </p:nvCxnSpPr>
        <p:spPr>
          <a:xfrm flipH="1">
            <a:off x="7593175" y="3377930"/>
            <a:ext cx="2080245" cy="0"/>
          </a:xfrm>
          <a:prstGeom prst="line">
            <a:avLst/>
          </a:prstGeom>
          <a:ln w="3175">
            <a:solidFill>
              <a:schemeClr val="tx1"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8E1DEA-5FDD-43CF-8084-FB88D2CBC154}"/>
              </a:ext>
            </a:extLst>
          </p:cNvPr>
          <p:cNvSpPr txBox="1"/>
          <p:nvPr/>
        </p:nvSpPr>
        <p:spPr>
          <a:xfrm>
            <a:off x="3710533" y="4256453"/>
            <a:ext cx="2869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256712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조원 후기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04</a:t>
            </a:r>
          </a:p>
          <a:p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BE21BB4-96FF-4A81-95C1-9E7F60D22889}"/>
              </a:ext>
            </a:extLst>
          </p:cNvPr>
          <p:cNvSpPr/>
          <p:nvPr/>
        </p:nvSpPr>
        <p:spPr>
          <a:xfrm>
            <a:off x="2255334" y="1433615"/>
            <a:ext cx="2210104" cy="2210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CA8326-C74B-421C-866B-BC3A9B7C8360}"/>
              </a:ext>
            </a:extLst>
          </p:cNvPr>
          <p:cNvCxnSpPr>
            <a:stCxn id="9" idx="4"/>
          </p:cNvCxnSpPr>
          <p:nvPr/>
        </p:nvCxnSpPr>
        <p:spPr>
          <a:xfrm flipH="1" flipV="1">
            <a:off x="3329844" y="3643719"/>
            <a:ext cx="1" cy="1127125"/>
          </a:xfrm>
          <a:prstGeom prst="line">
            <a:avLst/>
          </a:prstGeom>
          <a:ln w="3175">
            <a:solidFill>
              <a:schemeClr val="tx1"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0D8188F-8F58-408B-8321-C5168D13EC89}"/>
              </a:ext>
            </a:extLst>
          </p:cNvPr>
          <p:cNvSpPr/>
          <p:nvPr/>
        </p:nvSpPr>
        <p:spPr>
          <a:xfrm>
            <a:off x="3217132" y="4545419"/>
            <a:ext cx="225425" cy="2254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11D82-1606-41D7-ABBE-7171E3F9CC35}"/>
              </a:ext>
            </a:extLst>
          </p:cNvPr>
          <p:cNvSpPr txBox="1"/>
          <p:nvPr/>
        </p:nvSpPr>
        <p:spPr>
          <a:xfrm>
            <a:off x="904143" y="4999322"/>
            <a:ext cx="485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안형률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5CBA37-B7AF-4A74-8BE1-30850E916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6" t="-16881" r="32359" b="49491"/>
          <a:stretch/>
        </p:blipFill>
        <p:spPr>
          <a:xfrm>
            <a:off x="2706774" y="1589116"/>
            <a:ext cx="1196638" cy="1445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70610E-8F54-4F7E-82B4-A11588F8C095}"/>
              </a:ext>
            </a:extLst>
          </p:cNvPr>
          <p:cNvSpPr txBox="1"/>
          <p:nvPr/>
        </p:nvSpPr>
        <p:spPr>
          <a:xfrm>
            <a:off x="5296229" y="1858678"/>
            <a:ext cx="6065515" cy="33627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 err="1"/>
              <a:t>머신러닝</a:t>
            </a:r>
            <a:r>
              <a:rPr lang="ko-KR" altLang="en-US" dirty="0"/>
              <a:t> 과제를 수행하면서 강의를 들을 때 알고리즘을 이론적으로는 이해를 했지만 교수님이 강의에서 말씀하신 것처럼 프로그램을 짜려고 </a:t>
            </a:r>
            <a:r>
              <a:rPr lang="ko-KR" altLang="en-US" dirty="0" err="1"/>
              <a:t>했을때는</a:t>
            </a:r>
            <a:r>
              <a:rPr lang="ko-KR" altLang="en-US" dirty="0"/>
              <a:t> 막막한 기분이 들었다</a:t>
            </a:r>
            <a:r>
              <a:rPr lang="en-US" altLang="ko-KR" dirty="0"/>
              <a:t>. </a:t>
            </a:r>
            <a:r>
              <a:rPr lang="ko-KR" altLang="en-US" dirty="0"/>
              <a:t>같은 조원들보다 </a:t>
            </a:r>
            <a:r>
              <a:rPr lang="en-US" altLang="ko-KR" dirty="0"/>
              <a:t>C</a:t>
            </a:r>
            <a:r>
              <a:rPr lang="ko-KR" altLang="en-US" dirty="0"/>
              <a:t>언어 부분을 잘하지 못하는 편이지만 모르는 부분을 물어보고 몰랐던 부분을 많이 </a:t>
            </a:r>
            <a:r>
              <a:rPr lang="ko-KR" altLang="en-US" dirty="0" err="1"/>
              <a:t>배울수</a:t>
            </a:r>
            <a:r>
              <a:rPr lang="ko-KR" altLang="en-US" dirty="0"/>
              <a:t> 있었다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366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조원 후기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04</a:t>
            </a:r>
          </a:p>
          <a:p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BE21BB4-96FF-4A81-95C1-9E7F60D22889}"/>
              </a:ext>
            </a:extLst>
          </p:cNvPr>
          <p:cNvSpPr/>
          <p:nvPr/>
        </p:nvSpPr>
        <p:spPr>
          <a:xfrm>
            <a:off x="2255334" y="1433615"/>
            <a:ext cx="2210104" cy="2210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CA8326-C74B-421C-866B-BC3A9B7C8360}"/>
              </a:ext>
            </a:extLst>
          </p:cNvPr>
          <p:cNvCxnSpPr>
            <a:stCxn id="9" idx="4"/>
          </p:cNvCxnSpPr>
          <p:nvPr/>
        </p:nvCxnSpPr>
        <p:spPr>
          <a:xfrm flipH="1" flipV="1">
            <a:off x="3329844" y="3643719"/>
            <a:ext cx="1" cy="1127125"/>
          </a:xfrm>
          <a:prstGeom prst="line">
            <a:avLst/>
          </a:prstGeom>
          <a:ln w="3175">
            <a:solidFill>
              <a:schemeClr val="tx1"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0D8188F-8F58-408B-8321-C5168D13EC89}"/>
              </a:ext>
            </a:extLst>
          </p:cNvPr>
          <p:cNvSpPr/>
          <p:nvPr/>
        </p:nvSpPr>
        <p:spPr>
          <a:xfrm>
            <a:off x="3217132" y="4545419"/>
            <a:ext cx="225425" cy="2254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11D82-1606-41D7-ABBE-7171E3F9CC35}"/>
              </a:ext>
            </a:extLst>
          </p:cNvPr>
          <p:cNvSpPr txBox="1"/>
          <p:nvPr/>
        </p:nvSpPr>
        <p:spPr>
          <a:xfrm>
            <a:off x="904143" y="4999322"/>
            <a:ext cx="485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윤준하</a:t>
            </a:r>
            <a:endParaRPr lang="ko-KR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BBACE-CEE3-43BD-A323-A3EEB51CC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9" r="14330" b="47276"/>
          <a:stretch/>
        </p:blipFill>
        <p:spPr>
          <a:xfrm>
            <a:off x="2837054" y="2036810"/>
            <a:ext cx="1046663" cy="10877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F10B10-7B71-434F-9ECE-7B59B74DCD67}"/>
              </a:ext>
            </a:extLst>
          </p:cNvPr>
          <p:cNvSpPr txBox="1"/>
          <p:nvPr/>
        </p:nvSpPr>
        <p:spPr>
          <a:xfrm>
            <a:off x="5183989" y="959093"/>
            <a:ext cx="6065515" cy="49398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헤더파일까지 전부 다 직접 만드는 작업은 나에게 처음이었다</a:t>
            </a:r>
            <a:r>
              <a:rPr lang="en-US" altLang="ko-KR" dirty="0"/>
              <a:t>. </a:t>
            </a:r>
            <a:r>
              <a:rPr lang="ko-KR" altLang="en-US" dirty="0"/>
              <a:t>그래서 너무나도 어려웠고</a:t>
            </a:r>
            <a:r>
              <a:rPr lang="en-US" altLang="ko-KR" dirty="0"/>
              <a:t>, </a:t>
            </a:r>
            <a:r>
              <a:rPr lang="ko-KR" altLang="en-US" dirty="0"/>
              <a:t>신기했다</a:t>
            </a:r>
            <a:r>
              <a:rPr lang="en-US" altLang="ko-KR" dirty="0"/>
              <a:t>. </a:t>
            </a:r>
            <a:r>
              <a:rPr lang="ko-KR" altLang="en-US" dirty="0"/>
              <a:t>빌드 하고 나서 격자무늬가 뜰 때 놀라웠다</a:t>
            </a:r>
            <a:r>
              <a:rPr lang="en-US" altLang="ko-KR" dirty="0"/>
              <a:t>. </a:t>
            </a:r>
            <a:r>
              <a:rPr lang="ko-KR" altLang="en-US" dirty="0"/>
              <a:t>하나하나 새로 배워가는 느낌이었다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 err="1"/>
              <a:t>머신러닝을</a:t>
            </a:r>
            <a:r>
              <a:rPr lang="ko-KR" altLang="en-US" dirty="0"/>
              <a:t> 처음 접하다 보니 조원들의 도움을 많이 받았다</a:t>
            </a:r>
            <a:r>
              <a:rPr lang="en-US" altLang="ko-KR" dirty="0"/>
              <a:t>. </a:t>
            </a:r>
            <a:r>
              <a:rPr lang="ko-KR" altLang="en-US" dirty="0"/>
              <a:t>파일 입출력도 </a:t>
            </a:r>
            <a:r>
              <a:rPr lang="ko-KR" altLang="en-US" dirty="0" err="1"/>
              <a:t>햇갈리던</a:t>
            </a:r>
            <a:r>
              <a:rPr lang="ko-KR" altLang="en-US" dirty="0"/>
              <a:t> 상태였는데 감사하게도 다들 많은 도움을 주셔서 함께 프로젝트를 구현할 수 있었던 것 같다</a:t>
            </a:r>
            <a:r>
              <a:rPr lang="en-US" altLang="ko-KR" dirty="0"/>
              <a:t>. </a:t>
            </a:r>
            <a:r>
              <a:rPr lang="ko-KR" altLang="en-US" dirty="0"/>
              <a:t>다음번에는 나도 더 열심히 공부해서 </a:t>
            </a:r>
            <a:r>
              <a:rPr lang="en-US" altLang="ko-KR" dirty="0"/>
              <a:t>ppt</a:t>
            </a:r>
            <a:r>
              <a:rPr lang="ko-KR" altLang="en-US" dirty="0"/>
              <a:t>제작 외에 조원분들께 도움 줄 수 있도록 노력하겠다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10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조원 후기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04</a:t>
            </a:r>
          </a:p>
          <a:p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BE21BB4-96FF-4A81-95C1-9E7F60D22889}"/>
              </a:ext>
            </a:extLst>
          </p:cNvPr>
          <p:cNvSpPr/>
          <p:nvPr/>
        </p:nvSpPr>
        <p:spPr>
          <a:xfrm>
            <a:off x="2255334" y="1433615"/>
            <a:ext cx="2210104" cy="2210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CA8326-C74B-421C-866B-BC3A9B7C8360}"/>
              </a:ext>
            </a:extLst>
          </p:cNvPr>
          <p:cNvCxnSpPr>
            <a:stCxn id="9" idx="4"/>
          </p:cNvCxnSpPr>
          <p:nvPr/>
        </p:nvCxnSpPr>
        <p:spPr>
          <a:xfrm flipH="1" flipV="1">
            <a:off x="3329844" y="3643719"/>
            <a:ext cx="1" cy="1127125"/>
          </a:xfrm>
          <a:prstGeom prst="line">
            <a:avLst/>
          </a:prstGeom>
          <a:ln w="3175">
            <a:solidFill>
              <a:schemeClr val="tx1">
                <a:alpha val="6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0D8188F-8F58-408B-8321-C5168D13EC89}"/>
              </a:ext>
            </a:extLst>
          </p:cNvPr>
          <p:cNvSpPr/>
          <p:nvPr/>
        </p:nvSpPr>
        <p:spPr>
          <a:xfrm>
            <a:off x="3217132" y="4545419"/>
            <a:ext cx="225425" cy="2254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11D82-1606-41D7-ABBE-7171E3F9CC35}"/>
              </a:ext>
            </a:extLst>
          </p:cNvPr>
          <p:cNvSpPr txBox="1"/>
          <p:nvPr/>
        </p:nvSpPr>
        <p:spPr>
          <a:xfrm>
            <a:off x="904143" y="4999322"/>
            <a:ext cx="485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정수빈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3ACB0E-4C12-49E1-92BE-4FD67ABFA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276" r="32691" b="-21080"/>
          <a:stretch/>
        </p:blipFill>
        <p:spPr>
          <a:xfrm>
            <a:off x="2862114" y="2004889"/>
            <a:ext cx="996544" cy="1438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F1B367-6857-4048-B03E-627FD6EBF15C}"/>
              </a:ext>
            </a:extLst>
          </p:cNvPr>
          <p:cNvSpPr txBox="1"/>
          <p:nvPr/>
        </p:nvSpPr>
        <p:spPr>
          <a:xfrm>
            <a:off x="5222373" y="1589310"/>
            <a:ext cx="6065515" cy="41088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이번 </a:t>
            </a:r>
            <a:r>
              <a:rPr lang="ko-KR" altLang="en-US" dirty="0" err="1"/>
              <a:t>머신러닝</a:t>
            </a:r>
            <a:r>
              <a:rPr lang="ko-KR" altLang="en-US" dirty="0"/>
              <a:t> 과제를 수행하면서 이론적으로는 이해가 되지만 실제 그래프 모양을 </a:t>
            </a:r>
            <a:r>
              <a:rPr lang="en-US" altLang="ko-KR" dirty="0"/>
              <a:t>c</a:t>
            </a:r>
            <a:r>
              <a:rPr lang="ko-KR" altLang="en-US" dirty="0"/>
              <a:t>코드로 </a:t>
            </a:r>
            <a:r>
              <a:rPr lang="ko-KR" altLang="en-US" dirty="0" err="1"/>
              <a:t>구현하는데에</a:t>
            </a:r>
            <a:r>
              <a:rPr lang="ko-KR" altLang="en-US" dirty="0"/>
              <a:t> 어려움을 느꼈고 이를 해결하기 위한 </a:t>
            </a:r>
            <a:r>
              <a:rPr lang="ko-KR" altLang="en-US" dirty="0" err="1"/>
              <a:t>다앙한</a:t>
            </a:r>
            <a:r>
              <a:rPr lang="ko-KR" altLang="en-US" dirty="0"/>
              <a:t> 방법들을 이번 기회에 알게 되었다</a:t>
            </a:r>
            <a:r>
              <a:rPr lang="en-US" altLang="ko-KR" dirty="0"/>
              <a:t>. </a:t>
            </a:r>
            <a:r>
              <a:rPr lang="ko-KR" altLang="en-US" dirty="0"/>
              <a:t>길지 않은 시간 안에 프로그램을 구현해야 하다 보니 당장 배우긴 어려웠지만 시각적으로 구현하기 위한 다른 다양한 프로그램을 공부하고 싶다는 목표가 생겼고</a:t>
            </a:r>
            <a:r>
              <a:rPr lang="en-US" altLang="ko-KR" dirty="0"/>
              <a:t>, </a:t>
            </a:r>
            <a:r>
              <a:rPr lang="ko-KR" altLang="en-US" dirty="0"/>
              <a:t>코딩을 하면서 어려웠던 부분을 팀원한테 도움 받으면서 이해도를 높일 수 있었다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640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84054" cy="685800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118711" y="0"/>
            <a:ext cx="6456384" cy="3174392"/>
            <a:chOff x="-118711" y="0"/>
            <a:chExt cx="6456384" cy="3174392"/>
          </a:xfrm>
        </p:grpSpPr>
        <p:sp>
          <p:nvSpPr>
            <p:cNvPr id="4" name="직각 삼각형 3"/>
            <p:cNvSpPr/>
            <p:nvPr/>
          </p:nvSpPr>
          <p:spPr>
            <a:xfrm rot="10800000" flipH="1">
              <a:off x="0" y="0"/>
              <a:ext cx="6096000" cy="29972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-118711" y="0"/>
              <a:ext cx="6456384" cy="3174392"/>
            </a:xfrm>
            <a:prstGeom prst="line">
              <a:avLst/>
            </a:prstGeom>
            <a:ln w="28575">
              <a:solidFill>
                <a:srgbClr val="F2F2F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 flipH="1" flipV="1">
            <a:off x="5846381" y="3683608"/>
            <a:ext cx="6456384" cy="3174392"/>
            <a:chOff x="-118711" y="0"/>
            <a:chExt cx="6456384" cy="3174392"/>
          </a:xfrm>
        </p:grpSpPr>
        <p:sp>
          <p:nvSpPr>
            <p:cNvPr id="13" name="직각 삼각형 12"/>
            <p:cNvSpPr/>
            <p:nvPr/>
          </p:nvSpPr>
          <p:spPr>
            <a:xfrm rot="10800000" flipH="1">
              <a:off x="0" y="0"/>
              <a:ext cx="6096000" cy="299720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 flipV="1">
              <a:off x="-118711" y="0"/>
              <a:ext cx="6456384" cy="3174392"/>
            </a:xfrm>
            <a:prstGeom prst="line">
              <a:avLst/>
            </a:prstGeom>
            <a:ln w="28575">
              <a:solidFill>
                <a:srgbClr val="F2F2F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662354" y="2921169"/>
            <a:ext cx="485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0882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48043" y="4439066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3593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플로우차트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26128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01</a:t>
            </a:r>
          </a:p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F7950-29A7-4468-B371-1AAAEDB6311F}"/>
              </a:ext>
            </a:extLst>
          </p:cNvPr>
          <p:cNvSpPr txBox="1"/>
          <p:nvPr/>
        </p:nvSpPr>
        <p:spPr>
          <a:xfrm>
            <a:off x="774981" y="5491038"/>
            <a:ext cx="2556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03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D0C7CB3-4868-4C3C-8FFE-D099C7C93660}"/>
              </a:ext>
            </a:extLst>
          </p:cNvPr>
          <p:cNvSpPr/>
          <p:nvPr/>
        </p:nvSpPr>
        <p:spPr>
          <a:xfrm>
            <a:off x="1647070" y="1098695"/>
            <a:ext cx="2377440" cy="4222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CBB07BF-F15E-49E9-B795-3EF0A4F31397}"/>
              </a:ext>
            </a:extLst>
          </p:cNvPr>
          <p:cNvSpPr/>
          <p:nvPr/>
        </p:nvSpPr>
        <p:spPr>
          <a:xfrm>
            <a:off x="1691519" y="2762128"/>
            <a:ext cx="2258386" cy="55880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|w1, w2|&lt;=1 and |theta|&lt;=1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CF38B7F8-1DF6-47FC-92F3-0E3600D39FA3}"/>
              </a:ext>
            </a:extLst>
          </p:cNvPr>
          <p:cNvSpPr/>
          <p:nvPr/>
        </p:nvSpPr>
        <p:spPr>
          <a:xfrm>
            <a:off x="1662654" y="1787648"/>
            <a:ext cx="2377440" cy="558800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Init_manual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double w1, w2, theta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키보드 입력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6C36E3-E175-4424-AB0B-28BCC281A143}"/>
              </a:ext>
            </a:extLst>
          </p:cNvPr>
          <p:cNvCxnSpPr>
            <a:cxnSpLocks/>
          </p:cNvCxnSpPr>
          <p:nvPr/>
        </p:nvCxnSpPr>
        <p:spPr>
          <a:xfrm flipH="1">
            <a:off x="648043" y="3023075"/>
            <a:ext cx="8979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E118E9-4F3B-462E-B1BD-0859C8697A77}"/>
              </a:ext>
            </a:extLst>
          </p:cNvPr>
          <p:cNvCxnSpPr>
            <a:cxnSpLocks/>
          </p:cNvCxnSpPr>
          <p:nvPr/>
        </p:nvCxnSpPr>
        <p:spPr>
          <a:xfrm flipV="1">
            <a:off x="648043" y="2066513"/>
            <a:ext cx="4984" cy="956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700A1F-D425-49D0-BD03-4933143D1812}"/>
              </a:ext>
            </a:extLst>
          </p:cNvPr>
          <p:cNvCxnSpPr>
            <a:cxnSpLocks/>
          </p:cNvCxnSpPr>
          <p:nvPr/>
        </p:nvCxnSpPr>
        <p:spPr>
          <a:xfrm>
            <a:off x="653027" y="2068606"/>
            <a:ext cx="993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2C38A3-D8F8-471D-8239-6A15BC0424E6}"/>
              </a:ext>
            </a:extLst>
          </p:cNvPr>
          <p:cNvSpPr/>
          <p:nvPr/>
        </p:nvSpPr>
        <p:spPr>
          <a:xfrm>
            <a:off x="1781876" y="3811997"/>
            <a:ext cx="2077672" cy="4821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input_data</a:t>
            </a:r>
            <a:r>
              <a:rPr lang="en-US" altLang="ko-KR" sz="1050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double x1, x2, w1, w2, theta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Input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</a:rPr>
              <a:t>data </a:t>
            </a:r>
            <a:r>
              <a:rPr lang="ko-KR" altLang="en-US" sz="1050" dirty="0">
                <a:solidFill>
                  <a:schemeClr val="tx1"/>
                </a:solidFill>
              </a:rPr>
              <a:t>생성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861519-2221-4446-9E36-E267B3D26166}"/>
              </a:ext>
            </a:extLst>
          </p:cNvPr>
          <p:cNvSpPr/>
          <p:nvPr/>
        </p:nvSpPr>
        <p:spPr>
          <a:xfrm>
            <a:off x="5612939" y="391548"/>
            <a:ext cx="2139097" cy="613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multiple()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S1 = x1*w1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S2 = x2*w2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1162A9-DE31-4A2B-9CC4-9CC4C47130D2}"/>
              </a:ext>
            </a:extLst>
          </p:cNvPr>
          <p:cNvSpPr/>
          <p:nvPr/>
        </p:nvSpPr>
        <p:spPr>
          <a:xfrm>
            <a:off x="5612810" y="1429218"/>
            <a:ext cx="2093910" cy="3666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sigma()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sum = S1+S2</a:t>
            </a:r>
          </a:p>
        </p:txBody>
      </p: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E322A5BB-DC09-4986-ABCA-C8C76114383C}"/>
              </a:ext>
            </a:extLst>
          </p:cNvPr>
          <p:cNvSpPr/>
          <p:nvPr/>
        </p:nvSpPr>
        <p:spPr>
          <a:xfrm>
            <a:off x="4840570" y="3679295"/>
            <a:ext cx="3621285" cy="63301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comp_sum</a:t>
            </a:r>
            <a:r>
              <a:rPr lang="en-US" altLang="ko-KR" sz="1050" dirty="0">
                <a:solidFill>
                  <a:schemeClr val="tx1"/>
                </a:solidFill>
              </a:rPr>
              <a:t>&gt;=</a:t>
            </a:r>
            <a:r>
              <a:rPr lang="en-US" altLang="ko-KR" sz="1050" dirty="0" err="1">
                <a:solidFill>
                  <a:schemeClr val="tx1"/>
                </a:solidFill>
              </a:rPr>
              <a:t>comp_theta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1972A2A-F5FA-4CE1-9119-E5B3D7CB3037}"/>
              </a:ext>
            </a:extLst>
          </p:cNvPr>
          <p:cNvCxnSpPr>
            <a:cxnSpLocks/>
          </p:cNvCxnSpPr>
          <p:nvPr/>
        </p:nvCxnSpPr>
        <p:spPr>
          <a:xfrm>
            <a:off x="2833197" y="1501152"/>
            <a:ext cx="0" cy="285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50C8498-3C34-4280-B50B-C61D39BF8673}"/>
              </a:ext>
            </a:extLst>
          </p:cNvPr>
          <p:cNvCxnSpPr>
            <a:cxnSpLocks/>
          </p:cNvCxnSpPr>
          <p:nvPr/>
        </p:nvCxnSpPr>
        <p:spPr>
          <a:xfrm>
            <a:off x="2833197" y="2380038"/>
            <a:ext cx="0" cy="354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3C7B6C-F762-4702-9C86-3CB0D3800A55}"/>
              </a:ext>
            </a:extLst>
          </p:cNvPr>
          <p:cNvCxnSpPr>
            <a:cxnSpLocks/>
          </p:cNvCxnSpPr>
          <p:nvPr/>
        </p:nvCxnSpPr>
        <p:spPr>
          <a:xfrm>
            <a:off x="2823051" y="3384815"/>
            <a:ext cx="0" cy="385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FCA149E-8673-414B-8656-4EDE995F9C38}"/>
              </a:ext>
            </a:extLst>
          </p:cNvPr>
          <p:cNvSpPr txBox="1"/>
          <p:nvPr/>
        </p:nvSpPr>
        <p:spPr>
          <a:xfrm>
            <a:off x="662857" y="2364773"/>
            <a:ext cx="67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71301B-BECB-4AF1-B357-C072AF715581}"/>
              </a:ext>
            </a:extLst>
          </p:cNvPr>
          <p:cNvSpPr/>
          <p:nvPr/>
        </p:nvSpPr>
        <p:spPr>
          <a:xfrm>
            <a:off x="5136950" y="2210286"/>
            <a:ext cx="2984085" cy="9353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double S1 = multiple(DATA, FIRST)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double S2 = multiple(DATA, SECOND)</a:t>
            </a:r>
          </a:p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comp_sum</a:t>
            </a:r>
            <a:r>
              <a:rPr lang="en-US" altLang="ko-KR" sz="1050" dirty="0">
                <a:solidFill>
                  <a:schemeClr val="tx1"/>
                </a:solidFill>
              </a:rPr>
              <a:t> = sigma(S1+S2) </a:t>
            </a:r>
          </a:p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comp_theta</a:t>
            </a:r>
            <a:r>
              <a:rPr lang="en-US" altLang="ko-KR" sz="1050" dirty="0">
                <a:solidFill>
                  <a:schemeClr val="tx1"/>
                </a:solidFill>
              </a:rPr>
              <a:t> =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</a:rPr>
              <a:t>Data-&gt;THETA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6115BCF-BC3A-4980-BF68-BBA6A10936C0}"/>
              </a:ext>
            </a:extLst>
          </p:cNvPr>
          <p:cNvCxnSpPr>
            <a:cxnSpLocks/>
          </p:cNvCxnSpPr>
          <p:nvPr/>
        </p:nvCxnSpPr>
        <p:spPr>
          <a:xfrm>
            <a:off x="6659765" y="1780414"/>
            <a:ext cx="0" cy="385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37A4FC8-AE2F-4AE3-A00A-571B027FD83C}"/>
              </a:ext>
            </a:extLst>
          </p:cNvPr>
          <p:cNvCxnSpPr>
            <a:cxnSpLocks/>
          </p:cNvCxnSpPr>
          <p:nvPr/>
        </p:nvCxnSpPr>
        <p:spPr>
          <a:xfrm>
            <a:off x="6659765" y="3230096"/>
            <a:ext cx="0" cy="385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DF6D59C-9886-419B-A53D-4C27C0A1700F}"/>
              </a:ext>
            </a:extLst>
          </p:cNvPr>
          <p:cNvCxnSpPr>
            <a:cxnSpLocks/>
          </p:cNvCxnSpPr>
          <p:nvPr/>
        </p:nvCxnSpPr>
        <p:spPr>
          <a:xfrm>
            <a:off x="6694722" y="4376490"/>
            <a:ext cx="0" cy="385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AF3015-396F-4649-A55F-2BC933B49D8D}"/>
              </a:ext>
            </a:extLst>
          </p:cNvPr>
          <p:cNvSpPr/>
          <p:nvPr/>
        </p:nvSpPr>
        <p:spPr>
          <a:xfrm>
            <a:off x="6131829" y="4809180"/>
            <a:ext cx="1138711" cy="385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Output(Y) = 1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7DE9EA2-000A-4A33-9F60-45717F25D502}"/>
              </a:ext>
            </a:extLst>
          </p:cNvPr>
          <p:cNvSpPr/>
          <p:nvPr/>
        </p:nvSpPr>
        <p:spPr>
          <a:xfrm>
            <a:off x="7886894" y="4798066"/>
            <a:ext cx="1138711" cy="385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Output(Y) = 0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5E6C63-8C86-48D7-B1BF-80519DB35085}"/>
              </a:ext>
            </a:extLst>
          </p:cNvPr>
          <p:cNvSpPr txBox="1"/>
          <p:nvPr/>
        </p:nvSpPr>
        <p:spPr>
          <a:xfrm>
            <a:off x="8483404" y="4331356"/>
            <a:ext cx="67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921565A-5F50-4D1B-BE10-8C00EAA5C2E7}"/>
              </a:ext>
            </a:extLst>
          </p:cNvPr>
          <p:cNvSpPr txBox="1"/>
          <p:nvPr/>
        </p:nvSpPr>
        <p:spPr>
          <a:xfrm>
            <a:off x="6742412" y="4384389"/>
            <a:ext cx="67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BB37FB6-202F-4A1C-829D-6FD7EBF44D49}"/>
              </a:ext>
            </a:extLst>
          </p:cNvPr>
          <p:cNvCxnSpPr>
            <a:cxnSpLocks/>
          </p:cNvCxnSpPr>
          <p:nvPr/>
        </p:nvCxnSpPr>
        <p:spPr>
          <a:xfrm>
            <a:off x="6770983" y="5194311"/>
            <a:ext cx="317776" cy="496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96516C8-1140-4FDF-8BC3-D253B24F2734}"/>
              </a:ext>
            </a:extLst>
          </p:cNvPr>
          <p:cNvCxnSpPr>
            <a:cxnSpLocks/>
          </p:cNvCxnSpPr>
          <p:nvPr/>
        </p:nvCxnSpPr>
        <p:spPr>
          <a:xfrm flipH="1">
            <a:off x="8134119" y="5183197"/>
            <a:ext cx="339999" cy="447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DBD7935-DDA5-4FB4-9FFF-427642A3E46B}"/>
              </a:ext>
            </a:extLst>
          </p:cNvPr>
          <p:cNvCxnSpPr>
            <a:cxnSpLocks/>
          </p:cNvCxnSpPr>
          <p:nvPr/>
        </p:nvCxnSpPr>
        <p:spPr>
          <a:xfrm>
            <a:off x="2800737" y="4323457"/>
            <a:ext cx="0" cy="385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D3C8FD-F26F-410E-BE12-C1F6E2D60237}"/>
              </a:ext>
            </a:extLst>
          </p:cNvPr>
          <p:cNvSpPr txBox="1"/>
          <p:nvPr/>
        </p:nvSpPr>
        <p:spPr>
          <a:xfrm>
            <a:off x="2988034" y="3339149"/>
            <a:ext cx="94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8A02A2-EDDB-4A54-8DD2-1B851857CD75}"/>
              </a:ext>
            </a:extLst>
          </p:cNvPr>
          <p:cNvSpPr/>
          <p:nvPr/>
        </p:nvSpPr>
        <p:spPr>
          <a:xfrm>
            <a:off x="1775947" y="4836271"/>
            <a:ext cx="2077672" cy="4821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output_data</a:t>
            </a:r>
            <a:r>
              <a:rPr lang="en-US" altLang="ko-KR" sz="105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0784FB7-AD78-4AD8-AAD0-79FF4F182CDD}"/>
              </a:ext>
            </a:extLst>
          </p:cNvPr>
          <p:cNvCxnSpPr>
            <a:cxnSpLocks/>
          </p:cNvCxnSpPr>
          <p:nvPr/>
        </p:nvCxnSpPr>
        <p:spPr>
          <a:xfrm>
            <a:off x="2795765" y="5337517"/>
            <a:ext cx="0" cy="385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CD5D8BD-817A-4974-9C9D-EE992CB5552D}"/>
              </a:ext>
            </a:extLst>
          </p:cNvPr>
          <p:cNvCxnSpPr>
            <a:cxnSpLocks/>
          </p:cNvCxnSpPr>
          <p:nvPr/>
        </p:nvCxnSpPr>
        <p:spPr>
          <a:xfrm flipV="1">
            <a:off x="4808228" y="817527"/>
            <a:ext cx="2360" cy="51948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E2FC376-FE09-48CF-9695-507E0557EFBE}"/>
              </a:ext>
            </a:extLst>
          </p:cNvPr>
          <p:cNvCxnSpPr/>
          <p:nvPr/>
        </p:nvCxnSpPr>
        <p:spPr>
          <a:xfrm>
            <a:off x="4808228" y="817527"/>
            <a:ext cx="758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5CEBFBD-1418-4F79-A394-82CDB5884225}"/>
              </a:ext>
            </a:extLst>
          </p:cNvPr>
          <p:cNvSpPr/>
          <p:nvPr/>
        </p:nvSpPr>
        <p:spPr>
          <a:xfrm>
            <a:off x="9912434" y="467353"/>
            <a:ext cx="1247395" cy="572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makeGraphic</a:t>
            </a:r>
            <a:r>
              <a:rPr lang="en-US" altLang="ko-KR" sz="1050" dirty="0">
                <a:solidFill>
                  <a:schemeClr val="tx1"/>
                </a:solidFill>
              </a:rPr>
              <a:t>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149372-8385-40CA-AAFC-A53D451A3739}"/>
              </a:ext>
            </a:extLst>
          </p:cNvPr>
          <p:cNvSpPr/>
          <p:nvPr/>
        </p:nvSpPr>
        <p:spPr>
          <a:xfrm>
            <a:off x="1749130" y="5771347"/>
            <a:ext cx="2077672" cy="4821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compare() </a:t>
            </a:r>
            <a:r>
              <a:rPr lang="ko-KR" altLang="en-US" sz="1050" dirty="0">
                <a:solidFill>
                  <a:schemeClr val="tx1"/>
                </a:solidFill>
              </a:rPr>
              <a:t>실행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7F1323-7719-41AC-8579-BE2A68A59C75}"/>
              </a:ext>
            </a:extLst>
          </p:cNvPr>
          <p:cNvCxnSpPr>
            <a:stCxn id="8" idx="3"/>
          </p:cNvCxnSpPr>
          <p:nvPr/>
        </p:nvCxnSpPr>
        <p:spPr>
          <a:xfrm flipV="1">
            <a:off x="3826802" y="6012426"/>
            <a:ext cx="98142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732329-29FD-4745-B62A-5ABEC1B91B3A}"/>
              </a:ext>
            </a:extLst>
          </p:cNvPr>
          <p:cNvCxnSpPr>
            <a:cxnSpLocks/>
          </p:cNvCxnSpPr>
          <p:nvPr/>
        </p:nvCxnSpPr>
        <p:spPr>
          <a:xfrm>
            <a:off x="6628992" y="988461"/>
            <a:ext cx="0" cy="385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6F28917-5C13-4CB3-92F4-39E875A45BB4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8461855" y="3995804"/>
            <a:ext cx="0" cy="712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3EC722B-FC32-4D6B-AB7C-0EC78E9EC6E9}"/>
              </a:ext>
            </a:extLst>
          </p:cNvPr>
          <p:cNvCxnSpPr>
            <a:cxnSpLocks/>
          </p:cNvCxnSpPr>
          <p:nvPr/>
        </p:nvCxnSpPr>
        <p:spPr>
          <a:xfrm>
            <a:off x="8177266" y="6012426"/>
            <a:ext cx="9791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F9580FE-058A-4DCE-B648-9089A1B747E7}"/>
              </a:ext>
            </a:extLst>
          </p:cNvPr>
          <p:cNvCxnSpPr/>
          <p:nvPr/>
        </p:nvCxnSpPr>
        <p:spPr>
          <a:xfrm flipV="1">
            <a:off x="9156433" y="549348"/>
            <a:ext cx="0" cy="54630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4C7DEE9-9601-4E6F-9874-9492DF89A9AB}"/>
              </a:ext>
            </a:extLst>
          </p:cNvPr>
          <p:cNvCxnSpPr/>
          <p:nvPr/>
        </p:nvCxnSpPr>
        <p:spPr>
          <a:xfrm>
            <a:off x="9156433" y="549348"/>
            <a:ext cx="200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8B29C7A-FF3D-48D0-B971-5736486322A2}"/>
              </a:ext>
            </a:extLst>
          </p:cNvPr>
          <p:cNvSpPr/>
          <p:nvPr/>
        </p:nvSpPr>
        <p:spPr>
          <a:xfrm>
            <a:off x="9912434" y="1551038"/>
            <a:ext cx="1247395" cy="572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classification()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0576E6D-1187-43C3-9B9F-4E2E5D9DA03D}"/>
              </a:ext>
            </a:extLst>
          </p:cNvPr>
          <p:cNvCxnSpPr>
            <a:cxnSpLocks/>
          </p:cNvCxnSpPr>
          <p:nvPr/>
        </p:nvCxnSpPr>
        <p:spPr>
          <a:xfrm flipH="1">
            <a:off x="10529343" y="2120768"/>
            <a:ext cx="1" cy="48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3DAAFAB-C549-4149-9A98-B3F15348F238}"/>
              </a:ext>
            </a:extLst>
          </p:cNvPr>
          <p:cNvSpPr/>
          <p:nvPr/>
        </p:nvSpPr>
        <p:spPr>
          <a:xfrm>
            <a:off x="9912435" y="2688137"/>
            <a:ext cx="1247395" cy="572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line_data</a:t>
            </a:r>
            <a:r>
              <a:rPr lang="en-US" altLang="ko-KR" sz="1050" dirty="0">
                <a:solidFill>
                  <a:schemeClr val="tx1"/>
                </a:solidFill>
              </a:rPr>
              <a:t>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F946E3E-6237-4D9F-AA3F-D14EA171E9F1}"/>
              </a:ext>
            </a:extLst>
          </p:cNvPr>
          <p:cNvCxnSpPr>
            <a:stCxn id="80" idx="2"/>
          </p:cNvCxnSpPr>
          <p:nvPr/>
        </p:nvCxnSpPr>
        <p:spPr>
          <a:xfrm flipH="1">
            <a:off x="10536132" y="3260907"/>
            <a:ext cx="1" cy="37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1EFFA47-1D8D-4BF4-A4CD-C5A8E5A9E2DD}"/>
              </a:ext>
            </a:extLst>
          </p:cNvPr>
          <p:cNvSpPr/>
          <p:nvPr/>
        </p:nvSpPr>
        <p:spPr>
          <a:xfrm>
            <a:off x="9973647" y="3716050"/>
            <a:ext cx="1247395" cy="572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line_data.txt </a:t>
            </a:r>
            <a:r>
              <a:rPr lang="ko-KR" altLang="en-US" sz="1050" dirty="0">
                <a:solidFill>
                  <a:schemeClr val="tx1"/>
                </a:solidFill>
              </a:rPr>
              <a:t>생성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BCA24BB4-55FF-43EA-8636-A6EFEA193152}"/>
              </a:ext>
            </a:extLst>
          </p:cNvPr>
          <p:cNvCxnSpPr>
            <a:stCxn id="75" idx="2"/>
          </p:cNvCxnSpPr>
          <p:nvPr/>
        </p:nvCxnSpPr>
        <p:spPr>
          <a:xfrm flipH="1">
            <a:off x="10597344" y="4288820"/>
            <a:ext cx="1" cy="487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물결 85">
            <a:extLst>
              <a:ext uri="{FF2B5EF4-FFF2-40B4-BE49-F238E27FC236}">
                <a16:creationId xmlns:a16="http://schemas.microsoft.com/office/drawing/2014/main" id="{E2958BBC-802A-4F81-9E52-C1C7EFEF8530}"/>
              </a:ext>
            </a:extLst>
          </p:cNvPr>
          <p:cNvSpPr/>
          <p:nvPr/>
        </p:nvSpPr>
        <p:spPr>
          <a:xfrm>
            <a:off x="9777700" y="4889437"/>
            <a:ext cx="1726850" cy="1150800"/>
          </a:xfrm>
          <a:prstGeom prst="wav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MLGraph.py</a:t>
            </a:r>
            <a:r>
              <a:rPr lang="ko-KR" altLang="en-US" sz="1100" dirty="0">
                <a:solidFill>
                  <a:schemeClr val="tx1"/>
                </a:solidFill>
              </a:rPr>
              <a:t> 의 </a:t>
            </a:r>
            <a:r>
              <a:rPr lang="en-US" altLang="ko-KR" sz="1100" dirty="0">
                <a:solidFill>
                  <a:schemeClr val="tx1"/>
                </a:solidFill>
              </a:rPr>
              <a:t>matplotlib</a:t>
            </a:r>
            <a:r>
              <a:rPr lang="ko-KR" altLang="en-US" sz="1100" dirty="0">
                <a:solidFill>
                  <a:schemeClr val="tx1"/>
                </a:solidFill>
              </a:rPr>
              <a:t>를 통해 </a:t>
            </a:r>
            <a:r>
              <a:rPr lang="en-US" altLang="ko-KR" sz="1100" dirty="0">
                <a:solidFill>
                  <a:schemeClr val="tx1"/>
                </a:solidFill>
              </a:rPr>
              <a:t>python</a:t>
            </a:r>
            <a:r>
              <a:rPr lang="ko-KR" altLang="en-US" sz="1100" dirty="0">
                <a:solidFill>
                  <a:schemeClr val="tx1"/>
                </a:solidFill>
              </a:rPr>
              <a:t>으로 출력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A3227CE-96ED-4AF2-9473-2A9BE6C6EE1D}"/>
              </a:ext>
            </a:extLst>
          </p:cNvPr>
          <p:cNvCxnSpPr>
            <a:cxnSpLocks/>
          </p:cNvCxnSpPr>
          <p:nvPr/>
        </p:nvCxnSpPr>
        <p:spPr>
          <a:xfrm flipH="1">
            <a:off x="10511642" y="1025819"/>
            <a:ext cx="1" cy="48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4C4004-CC70-4FEB-8B84-F94DF7F2711C}"/>
              </a:ext>
            </a:extLst>
          </p:cNvPr>
          <p:cNvSpPr/>
          <p:nvPr/>
        </p:nvSpPr>
        <p:spPr>
          <a:xfrm>
            <a:off x="6932301" y="5771347"/>
            <a:ext cx="1247395" cy="572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Output data </a:t>
            </a:r>
            <a:r>
              <a:rPr lang="ko-KR" altLang="en-US" sz="1050" dirty="0">
                <a:solidFill>
                  <a:schemeClr val="tx1"/>
                </a:solidFill>
              </a:rPr>
              <a:t>생성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58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main.h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4952A-BB21-4D19-BDF4-0F7504DBE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80" y="1072568"/>
            <a:ext cx="3819525" cy="4886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2AA591-E7AD-4C67-BDC9-654D4F66C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49" y="849087"/>
            <a:ext cx="4543425" cy="5257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BA35ED-7C1E-416C-8BC9-251180E67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49" y="825432"/>
            <a:ext cx="4543425" cy="51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49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main.c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85C997-24B5-4A4F-A397-A90DAE9C2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130" y="1146254"/>
            <a:ext cx="4543425" cy="5257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FEFB48-B845-4693-A880-9D2EA957E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98" y="1041931"/>
            <a:ext cx="6273029" cy="43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2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perceptron.c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476B1D-13FC-4991-BC35-9A2DFEAB0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3" y="156962"/>
            <a:ext cx="9137172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1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perceptron.c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22C113-A6C2-42D7-B13E-309DA7974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72"/>
          <a:stretch/>
        </p:blipFill>
        <p:spPr>
          <a:xfrm>
            <a:off x="2938144" y="623034"/>
            <a:ext cx="7412996" cy="54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perceptron.c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C4E2DD-4B01-4137-B78A-C56F8792B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53"/>
          <a:stretch/>
        </p:blipFill>
        <p:spPr>
          <a:xfrm>
            <a:off x="3857408" y="533717"/>
            <a:ext cx="4824632" cy="57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3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rot="10800000" flipH="1">
            <a:off x="13442" y="2"/>
            <a:ext cx="3911973" cy="16981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-1778000" y="-568960"/>
            <a:ext cx="7325360" cy="3178747"/>
          </a:xfrm>
          <a:prstGeom prst="line">
            <a:avLst/>
          </a:prstGeom>
          <a:ln w="28575">
            <a:solidFill>
              <a:srgbClr val="F2F2F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256" y="4319333"/>
            <a:ext cx="43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800" b="1" dirty="0">
              <a:solidFill>
                <a:schemeClr val="accent6">
                  <a:lumMod val="50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405454" y="703236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file.c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B70C-F83E-4A52-8990-8388109F3E6E}"/>
              </a:ext>
            </a:extLst>
          </p:cNvPr>
          <p:cNvSpPr txBox="1"/>
          <p:nvPr/>
        </p:nvSpPr>
        <p:spPr>
          <a:xfrm>
            <a:off x="367976" y="99814"/>
            <a:ext cx="9245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6">
                    <a:lumMod val="50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13286-5603-4471-BFA8-9EC84D5A3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00" y="207963"/>
            <a:ext cx="8280083" cy="42873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45A6F6-D732-4A61-B2D3-14C1A73D6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8" b="65290"/>
          <a:stretch/>
        </p:blipFill>
        <p:spPr>
          <a:xfrm>
            <a:off x="2367598" y="4495279"/>
            <a:ext cx="4277043" cy="187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19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665</Words>
  <Application>Microsoft Office PowerPoint</Application>
  <PresentationFormat>와이드스크린</PresentationFormat>
  <Paragraphs>129</Paragraphs>
  <Slides>23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KoPubWorld돋움체 Medium</vt:lpstr>
      <vt:lpstr>KoPubWorld돋움체_Pro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89</cp:revision>
  <dcterms:created xsi:type="dcterms:W3CDTF">2020-09-12T02:49:41Z</dcterms:created>
  <dcterms:modified xsi:type="dcterms:W3CDTF">2020-09-13T14:54:48Z</dcterms:modified>
</cp:coreProperties>
</file>